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78" r:id="rId4"/>
    <p:sldId id="284" r:id="rId5"/>
    <p:sldId id="285" r:id="rId6"/>
    <p:sldId id="286" r:id="rId7"/>
    <p:sldId id="287" r:id="rId8"/>
    <p:sldId id="28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6" d="100"/>
          <a:sy n="56" d="100"/>
        </p:scale>
        <p:origin x="7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983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000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8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6897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991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0060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515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4362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9107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281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322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B7856-9143-492D-BFFA-7CB22016A262}" type="datetimeFigureOut">
              <a:rPr lang="ru-RU" smtClean="0"/>
              <a:t>21.03.2019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E2C37-1F56-4C8A-841C-F5509E03EC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9414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odecheck.it/" TargetMode="External"/><Relationship Id="rId2" Type="http://schemas.openxmlformats.org/officeDocument/2006/relationships/hyperlink" Target="https://www.horstmann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horstmann.com/codecheck/problems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codecheck.it/files?repo=bj4cc&amp;problem=ch02/c02_exp_2_108" TargetMode="External"/><Relationship Id="rId2" Type="http://schemas.openxmlformats.org/officeDocument/2006/relationships/hyperlink" Target="http://codecheck.it/files?repo=bj4cc&amp;problem=ch02/c02_exp_2_102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2879"/>
            <a:ext cx="12192000" cy="746975"/>
          </a:xfrm>
          <a:solidFill>
            <a:srgbClr val="FFFF00"/>
          </a:solidFill>
        </p:spPr>
        <p:txBody>
          <a:bodyPr>
            <a:normAutofit/>
          </a:bodyPr>
          <a:lstStyle/>
          <a:p>
            <a:endParaRPr lang="ru-RU" sz="4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01356" y="1034320"/>
            <a:ext cx="11346288" cy="5261549"/>
          </a:xfrm>
        </p:spPr>
        <p:txBody>
          <a:bodyPr>
            <a:normAutofit/>
          </a:bodyPr>
          <a:lstStyle/>
          <a:p>
            <a:pPr algn="l"/>
            <a:r>
              <a:rPr lang="ru-RU" sz="4000" dirty="0" smtClean="0"/>
              <a:t>Дисциплина </a:t>
            </a:r>
            <a:r>
              <a:rPr lang="ru-RU" sz="4000" dirty="0"/>
              <a:t>«Программирование приложений информационных систем»</a:t>
            </a:r>
          </a:p>
          <a:p>
            <a:pPr algn="l"/>
            <a:r>
              <a:rPr lang="ru-RU" sz="4000" dirty="0" smtClean="0"/>
              <a:t> 28+36+28=92</a:t>
            </a:r>
          </a:p>
          <a:p>
            <a:pPr algn="l"/>
            <a:endParaRPr lang="ru-RU" sz="4000" dirty="0"/>
          </a:p>
          <a:p>
            <a:pPr algn="l"/>
            <a:endParaRPr lang="ru-RU" sz="4000" dirty="0" smtClean="0"/>
          </a:p>
          <a:p>
            <a:pPr algn="l"/>
            <a:r>
              <a:rPr lang="ru-RU" sz="4000" dirty="0" smtClean="0"/>
              <a:t>Программирования на </a:t>
            </a:r>
            <a:r>
              <a:rPr lang="de-DE" sz="4000" dirty="0" smtClean="0"/>
              <a:t>Java</a:t>
            </a:r>
            <a:r>
              <a:rPr lang="ru-RU" sz="4000" dirty="0" smtClean="0"/>
              <a:t>: Продолжение</a:t>
            </a:r>
          </a:p>
          <a:p>
            <a:pPr algn="l"/>
            <a:endParaRPr lang="ru-RU"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10544631" y="6385812"/>
            <a:ext cx="1618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1-</a:t>
            </a:r>
            <a:r>
              <a:rPr lang="ru-RU" sz="2400" dirty="0" smtClean="0"/>
              <a:t>1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63039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2880"/>
            <a:ext cx="12192000" cy="630588"/>
          </a:xfrm>
          <a:solidFill>
            <a:srgbClr val="FFFF00"/>
          </a:solidFill>
        </p:spPr>
        <p:txBody>
          <a:bodyPr>
            <a:normAutofit/>
          </a:bodyPr>
          <a:lstStyle/>
          <a:p>
            <a:r>
              <a:rPr lang="ru-RU" sz="3600" dirty="0" smtClean="0"/>
              <a:t>Литература</a:t>
            </a:r>
            <a:endParaRPr lang="ru-RU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0544631" y="6385812"/>
            <a:ext cx="1618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1-</a:t>
            </a:r>
            <a:r>
              <a:rPr lang="ru-RU" sz="2400" dirty="0" smtClean="0"/>
              <a:t>2</a:t>
            </a:r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35" y="775989"/>
            <a:ext cx="2692354" cy="387704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063" y="775989"/>
            <a:ext cx="2608991" cy="328380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866582"/>
            <a:ext cx="2794549" cy="369586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4623" y="866582"/>
            <a:ext cx="2900015" cy="427821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3572" y="4110224"/>
            <a:ext cx="1895024" cy="270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61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2880"/>
            <a:ext cx="12192000" cy="613654"/>
          </a:xfrm>
          <a:solidFill>
            <a:srgbClr val="FFFF00"/>
          </a:solidFill>
        </p:spPr>
        <p:txBody>
          <a:bodyPr>
            <a:normAutofit/>
          </a:bodyPr>
          <a:lstStyle/>
          <a:p>
            <a:r>
              <a:rPr lang="de-DE" sz="3600" dirty="0"/>
              <a:t>Cay Horstmann</a:t>
            </a:r>
            <a:endParaRPr lang="ru-RU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0544631" y="6385812"/>
            <a:ext cx="1618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1-</a:t>
            </a:r>
            <a:r>
              <a:rPr lang="en-US" sz="2400" dirty="0"/>
              <a:t>3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7873" y="880540"/>
            <a:ext cx="11616267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i="1" dirty="0">
                <a:hlinkClick r:id="rId2"/>
              </a:rPr>
              <a:t>https://</a:t>
            </a:r>
            <a:r>
              <a:rPr lang="de-DE" sz="3200" i="1" dirty="0" smtClean="0">
                <a:hlinkClick r:id="rId2"/>
              </a:rPr>
              <a:t>www.horstmann.com</a:t>
            </a:r>
            <a:endParaRPr lang="de-DE" sz="3200" i="1" dirty="0" smtClean="0"/>
          </a:p>
          <a:p>
            <a:endParaRPr lang="de-DE" sz="3200" i="1" dirty="0"/>
          </a:p>
          <a:p>
            <a:r>
              <a:rPr lang="en-US" sz="2800" b="1" dirty="0"/>
              <a:t>Software</a:t>
            </a:r>
          </a:p>
          <a:p>
            <a:r>
              <a:rPr lang="en-US" sz="2800" dirty="0" err="1">
                <a:hlinkClick r:id="rId3"/>
              </a:rPr>
              <a:t>CodeCheck</a:t>
            </a:r>
            <a:r>
              <a:rPr lang="en-US" sz="2800" dirty="0"/>
              <a:t> is a convention-over-configuration </a:t>
            </a:r>
            <a:r>
              <a:rPr lang="en-US" sz="2800" dirty="0" err="1"/>
              <a:t>autograder</a:t>
            </a:r>
            <a:r>
              <a:rPr lang="en-US" sz="2800" dirty="0"/>
              <a:t> for Java, </a:t>
            </a:r>
            <a:r>
              <a:rPr lang="en-US" sz="2800" dirty="0" err="1"/>
              <a:t>Scala</a:t>
            </a:r>
            <a:r>
              <a:rPr lang="en-US" sz="2800" dirty="0"/>
              <a:t>, Python and C/C</a:t>
            </a:r>
            <a:r>
              <a:rPr lang="en-US" sz="2800" dirty="0" smtClean="0"/>
              <a:t>++</a:t>
            </a:r>
          </a:p>
          <a:p>
            <a:endParaRPr lang="en-US" sz="2800" dirty="0"/>
          </a:p>
          <a:p>
            <a:pPr indent="457200"/>
            <a:r>
              <a:rPr lang="de-DE" sz="2800" dirty="0" smtClean="0">
                <a:hlinkClick r:id="rId4"/>
              </a:rPr>
              <a:t>Java </a:t>
            </a:r>
            <a:r>
              <a:rPr lang="de-DE" sz="2800" dirty="0" err="1" smtClean="0">
                <a:hlinkClick r:id="rId4"/>
              </a:rPr>
              <a:t>Exercises</a:t>
            </a:r>
            <a:endParaRPr lang="ru-RU" sz="2800" dirty="0" smtClean="0"/>
          </a:p>
          <a:p>
            <a:pPr indent="457200"/>
            <a:endParaRPr lang="ru-RU" sz="2800" dirty="0" smtClean="0"/>
          </a:p>
          <a:p>
            <a:endParaRPr lang="en-US" sz="28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313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2880"/>
            <a:ext cx="12192000" cy="613654"/>
          </a:xfrm>
          <a:solidFill>
            <a:srgbClr val="FFFF00"/>
          </a:solidFill>
        </p:spPr>
        <p:txBody>
          <a:bodyPr>
            <a:normAutofit/>
          </a:bodyPr>
          <a:lstStyle/>
          <a:p>
            <a:r>
              <a:rPr lang="de-DE" sz="3600" dirty="0" err="1" smtClean="0"/>
              <a:t>CodeCheck</a:t>
            </a:r>
            <a:r>
              <a:rPr lang="ru-RU" sz="3600" dirty="0" smtClean="0"/>
              <a:t>, </a:t>
            </a:r>
            <a:r>
              <a:rPr lang="de-DE" sz="3600" dirty="0"/>
              <a:t>Java </a:t>
            </a:r>
            <a:r>
              <a:rPr lang="de-DE" sz="3600" dirty="0" err="1" smtClean="0"/>
              <a:t>Exercises</a:t>
            </a:r>
            <a:endParaRPr lang="ru-RU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0544631" y="6385812"/>
            <a:ext cx="1618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1-</a:t>
            </a:r>
            <a:r>
              <a:rPr lang="ru-RU" sz="2400" dirty="0" smtClean="0"/>
              <a:t>4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7873" y="880540"/>
            <a:ext cx="11616267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Using</a:t>
            </a:r>
            <a:r>
              <a:rPr lang="de-DE" sz="2800" b="1" dirty="0" smtClean="0"/>
              <a:t> </a:t>
            </a:r>
            <a:r>
              <a:rPr lang="de-DE" sz="2800" b="1" dirty="0"/>
              <a:t>Objects (Objects Early)</a:t>
            </a:r>
          </a:p>
          <a:p>
            <a:pPr indent="457200"/>
            <a:r>
              <a:rPr lang="ru-RU" sz="2800" u="sng" dirty="0" smtClean="0">
                <a:hlinkClick r:id="rId2"/>
              </a:rPr>
              <a:t>1</a:t>
            </a:r>
            <a:r>
              <a:rPr lang="en-US" sz="2800" u="sng" dirty="0" smtClean="0">
                <a:hlinkClick r:id="rId2"/>
              </a:rPr>
              <a:t>. </a:t>
            </a:r>
            <a:r>
              <a:rPr lang="de-DE" sz="2800" u="sng" dirty="0" smtClean="0">
                <a:hlinkClick r:id="rId2"/>
              </a:rPr>
              <a:t>Average </a:t>
            </a:r>
            <a:r>
              <a:rPr lang="de-DE" sz="2800" u="sng" dirty="0" err="1">
                <a:hlinkClick r:id="rId2"/>
              </a:rPr>
              <a:t>word</a:t>
            </a:r>
            <a:r>
              <a:rPr lang="de-DE" sz="2800" u="sng" dirty="0">
                <a:hlinkClick r:id="rId2"/>
              </a:rPr>
              <a:t> </a:t>
            </a:r>
            <a:r>
              <a:rPr lang="de-DE" sz="2800" u="sng" dirty="0" err="1" smtClean="0">
                <a:hlinkClick r:id="rId2"/>
              </a:rPr>
              <a:t>length</a:t>
            </a:r>
            <a:endParaRPr lang="ru-RU" sz="2800" u="sng" dirty="0" smtClean="0"/>
          </a:p>
          <a:p>
            <a:pPr indent="457200"/>
            <a:r>
              <a:rPr lang="ru-RU" sz="2800" u="sng" dirty="0" smtClean="0">
                <a:hlinkClick r:id="rId3"/>
              </a:rPr>
              <a:t>2</a:t>
            </a:r>
            <a:r>
              <a:rPr lang="en-US" sz="2800" u="sng" dirty="0" smtClean="0">
                <a:hlinkClick r:id="rId3"/>
              </a:rPr>
              <a:t>. Reversing </a:t>
            </a:r>
            <a:r>
              <a:rPr lang="en-US" sz="2800" u="sng" dirty="0">
                <a:hlinkClick r:id="rId3"/>
              </a:rPr>
              <a:t>a string with </a:t>
            </a:r>
            <a:r>
              <a:rPr lang="en-US" sz="2800" u="sng" dirty="0" err="1" smtClean="0">
                <a:hlinkClick r:id="rId3"/>
              </a:rPr>
              <a:t>StringBuilder</a:t>
            </a:r>
            <a:endParaRPr lang="en-US" sz="2800" u="sng" dirty="0" smtClean="0"/>
          </a:p>
          <a:p>
            <a:endParaRPr lang="ru-RU" sz="2800" b="1" dirty="0" smtClean="0"/>
          </a:p>
          <a:p>
            <a:r>
              <a:rPr lang="en-US" sz="2800" b="1" dirty="0" smtClean="0"/>
              <a:t>Implementing </a:t>
            </a:r>
            <a:r>
              <a:rPr lang="en-US" sz="2800" b="1" dirty="0"/>
              <a:t>Classes (Objects Early)</a:t>
            </a:r>
          </a:p>
          <a:p>
            <a:pPr indent="457200"/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3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. </a:t>
            </a:r>
            <a:r>
              <a:rPr lang="en-US" sz="2800" u="sng" dirty="0" err="1" smtClean="0">
                <a:solidFill>
                  <a:schemeClr val="accent1">
                    <a:lumMod val="75000"/>
                  </a:schemeClr>
                </a:solidFill>
              </a:rPr>
              <a:t>BankAccount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with Service Charge</a:t>
            </a:r>
          </a:p>
          <a:p>
            <a:pPr indent="457200"/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4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. </a:t>
            </a:r>
            <a:r>
              <a:rPr lang="en-US" sz="2800" u="sng" dirty="0" err="1" smtClean="0">
                <a:solidFill>
                  <a:schemeClr val="accent1">
                    <a:lumMod val="75000"/>
                  </a:schemeClr>
                </a:solidFill>
              </a:rPr>
              <a:t>ClassSchedule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with </a:t>
            </a:r>
            <a:r>
              <a:rPr lang="en-US" sz="2800" u="sng" dirty="0" err="1">
                <a:solidFill>
                  <a:schemeClr val="accent1">
                    <a:lumMod val="75000"/>
                  </a:schemeClr>
                </a:solidFill>
              </a:rPr>
              <a:t>setDays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 and set 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times</a:t>
            </a:r>
          </a:p>
          <a:p>
            <a:endParaRPr lang="ru-RU" sz="2800" b="1" dirty="0" smtClean="0"/>
          </a:p>
          <a:p>
            <a:r>
              <a:rPr lang="en-US" sz="2800" b="1" dirty="0" smtClean="0"/>
              <a:t>Loops</a:t>
            </a:r>
            <a:endParaRPr lang="en-US" sz="2800" b="1" dirty="0"/>
          </a:p>
          <a:p>
            <a:pPr indent="457200"/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5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. Find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all vowels in string</a:t>
            </a:r>
          </a:p>
          <a:p>
            <a:pPr indent="457200"/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6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Count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words in a sentence</a:t>
            </a:r>
          </a:p>
          <a:p>
            <a:pPr indent="457200"/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7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Count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number of 7s in number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234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2880"/>
            <a:ext cx="12192000" cy="613654"/>
          </a:xfrm>
          <a:solidFill>
            <a:srgbClr val="FFFF00"/>
          </a:solidFill>
        </p:spPr>
        <p:txBody>
          <a:bodyPr>
            <a:normAutofit/>
          </a:bodyPr>
          <a:lstStyle/>
          <a:p>
            <a:r>
              <a:rPr lang="de-DE" sz="3600" dirty="0" err="1" smtClean="0"/>
              <a:t>CodeCheck</a:t>
            </a:r>
            <a:r>
              <a:rPr lang="ru-RU" sz="3600" dirty="0" smtClean="0"/>
              <a:t>, </a:t>
            </a:r>
            <a:r>
              <a:rPr lang="de-DE" sz="3600" dirty="0"/>
              <a:t>Java </a:t>
            </a:r>
            <a:r>
              <a:rPr lang="de-DE" sz="3600" dirty="0" err="1" smtClean="0"/>
              <a:t>Exercises</a:t>
            </a:r>
            <a:endParaRPr lang="ru-RU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0544631" y="6385812"/>
            <a:ext cx="1618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1-</a:t>
            </a:r>
            <a:r>
              <a:rPr lang="en-US" sz="2400" dirty="0"/>
              <a:t>5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7873" y="880540"/>
            <a:ext cx="1161626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Static Methods</a:t>
            </a:r>
          </a:p>
          <a:p>
            <a:pPr indent="457200"/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8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Get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initials from name</a:t>
            </a:r>
          </a:p>
          <a:p>
            <a:pPr indent="457200"/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9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Determine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n!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recursively</a:t>
            </a:r>
            <a:endParaRPr lang="de-DE" sz="2800" u="sng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800" b="1" dirty="0"/>
              <a:t>Arrays and Array Lists</a:t>
            </a:r>
          </a:p>
          <a:p>
            <a:pPr indent="457200"/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10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Find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the sum of array elements</a:t>
            </a:r>
          </a:p>
          <a:p>
            <a:pPr indent="457200"/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11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r>
              <a:rPr lang="ru-RU" sz="2800" u="sng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Find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average price in array</a:t>
            </a:r>
          </a:p>
          <a:p>
            <a:pPr indent="457200"/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12. Linear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search</a:t>
            </a:r>
          </a:p>
          <a:p>
            <a:pPr indent="457200"/>
            <a:r>
              <a:rPr lang="en-US" sz="2800" u="sng" dirty="0" smtClean="0">
                <a:solidFill>
                  <a:schemeClr val="accent1">
                    <a:lumMod val="75000"/>
                  </a:schemeClr>
                </a:solidFill>
              </a:rPr>
              <a:t>13. Count 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occurrences of given </a:t>
            </a:r>
            <a:r>
              <a:rPr lang="en-US" sz="2800" u="sng" dirty="0" err="1">
                <a:solidFill>
                  <a:schemeClr val="accent1">
                    <a:lumMod val="75000"/>
                  </a:schemeClr>
                </a:solidFill>
              </a:rPr>
              <a:t>int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 in array</a:t>
            </a:r>
            <a:endParaRPr lang="ru-RU" sz="28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28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2880"/>
            <a:ext cx="12192000" cy="613654"/>
          </a:xfrm>
          <a:solidFill>
            <a:srgbClr val="FFFF00"/>
          </a:solidFill>
        </p:spPr>
        <p:txBody>
          <a:bodyPr>
            <a:normAutofit/>
          </a:bodyPr>
          <a:lstStyle/>
          <a:p>
            <a:r>
              <a:rPr lang="de-DE" sz="3600" dirty="0" err="1" smtClean="0"/>
              <a:t>CodeCheck</a:t>
            </a:r>
            <a:r>
              <a:rPr lang="ru-RU" sz="3600" dirty="0" smtClean="0"/>
              <a:t>, </a:t>
            </a:r>
            <a:r>
              <a:rPr lang="de-DE" sz="3600" dirty="0"/>
              <a:t>Java </a:t>
            </a:r>
            <a:r>
              <a:rPr lang="de-DE" sz="3600" dirty="0" err="1" smtClean="0"/>
              <a:t>Exercises</a:t>
            </a:r>
            <a:endParaRPr lang="ru-RU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0544631" y="6385812"/>
            <a:ext cx="1618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1-</a:t>
            </a:r>
            <a:r>
              <a:rPr lang="en-US" sz="2400" dirty="0" smtClean="0"/>
              <a:t>6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7873" y="880540"/>
            <a:ext cx="1161626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 smtClean="0"/>
              <a:t>14. </a:t>
            </a:r>
            <a:r>
              <a:rPr lang="ru-RU" sz="2800" dirty="0" smtClean="0"/>
              <a:t>Ввести </a:t>
            </a:r>
            <a:r>
              <a:rPr lang="ru-RU" sz="2800" dirty="0"/>
              <a:t>строку. Выделить из нее слова. Отсортировать слова в алфавитном порядке и порядке возрастания длин</a:t>
            </a:r>
            <a:r>
              <a:rPr lang="ru-RU" sz="2800" dirty="0" smtClean="0"/>
              <a:t>.</a:t>
            </a:r>
            <a:r>
              <a:rPr lang="en-US" sz="2800" dirty="0" smtClean="0"/>
              <a:t> </a:t>
            </a:r>
            <a:r>
              <a:rPr lang="ru-RU" sz="2800" dirty="0" smtClean="0"/>
              <a:t>Результат записать в файл и вывести в консоль</a:t>
            </a:r>
            <a:endParaRPr lang="ru-RU" sz="2800" dirty="0"/>
          </a:p>
          <a:p>
            <a:r>
              <a:rPr lang="ru-RU" sz="2800" i="1" dirty="0"/>
              <a:t> </a:t>
            </a:r>
            <a:endParaRPr lang="ru-RU" sz="2800" dirty="0"/>
          </a:p>
          <a:p>
            <a:pPr lvl="0"/>
            <a:r>
              <a:rPr lang="ru-RU" sz="2800" dirty="0"/>
              <a:t>15. </a:t>
            </a:r>
            <a:r>
              <a:rPr lang="ru-RU" sz="2800" dirty="0" smtClean="0"/>
              <a:t>Дан </a:t>
            </a:r>
            <a:r>
              <a:rPr lang="ru-RU" sz="2800" dirty="0"/>
              <a:t>текстовый файл, содержащий сведения о результатах сессии (номер зачетки, фамилия, название предмета, оценка): 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Создать </a:t>
            </a:r>
            <a:r>
              <a:rPr lang="ru-RU" sz="2800" dirty="0"/>
              <a:t>подходящий класс;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Ввести </a:t>
            </a:r>
            <a:r>
              <a:rPr lang="ru-RU" sz="2800" dirty="0"/>
              <a:t>сведения из файла в </a:t>
            </a:r>
            <a:r>
              <a:rPr lang="ru-RU" sz="2800" dirty="0" smtClean="0"/>
              <a:t>подходящий контейнер; </a:t>
            </a:r>
            <a:endParaRPr lang="ru-RU" sz="28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Вывести </a:t>
            </a:r>
            <a:r>
              <a:rPr lang="ru-RU" sz="2800" dirty="0"/>
              <a:t>на консоль сведения по возрастанию и убыванию номеров зачеток; 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Вывести </a:t>
            </a:r>
            <a:r>
              <a:rPr lang="ru-RU" sz="2800" dirty="0"/>
              <a:t>алфавитный список всех названий предметов;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По </a:t>
            </a:r>
            <a:r>
              <a:rPr lang="ru-RU" sz="2800" dirty="0"/>
              <a:t>заданному номеру зачетки вывести все </a:t>
            </a:r>
            <a:r>
              <a:rPr lang="ru-RU" sz="2800" dirty="0" smtClean="0"/>
              <a:t>сведения;</a:t>
            </a:r>
          </a:p>
          <a:p>
            <a:endParaRPr lang="ru-RU" sz="28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93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2880"/>
            <a:ext cx="12192000" cy="613654"/>
          </a:xfrm>
          <a:solidFill>
            <a:srgbClr val="FFFF00"/>
          </a:solidFill>
        </p:spPr>
        <p:txBody>
          <a:bodyPr>
            <a:normAutofit/>
          </a:bodyPr>
          <a:lstStyle/>
          <a:p>
            <a:r>
              <a:rPr lang="de-DE" sz="3600" dirty="0" err="1" smtClean="0"/>
              <a:t>CodeCheck</a:t>
            </a:r>
            <a:r>
              <a:rPr lang="ru-RU" sz="3600" dirty="0" smtClean="0"/>
              <a:t>, </a:t>
            </a:r>
            <a:r>
              <a:rPr lang="de-DE" sz="3600" dirty="0"/>
              <a:t>Java </a:t>
            </a:r>
            <a:r>
              <a:rPr lang="de-DE" sz="3600" dirty="0" err="1" smtClean="0"/>
              <a:t>Exercises</a:t>
            </a:r>
            <a:endParaRPr lang="ru-RU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0544631" y="6385812"/>
            <a:ext cx="1618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1-</a:t>
            </a:r>
            <a:r>
              <a:rPr lang="ru-RU" sz="2400" dirty="0"/>
              <a:t>7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7873" y="880540"/>
            <a:ext cx="116162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 smtClean="0"/>
              <a:t>1</a:t>
            </a:r>
            <a:r>
              <a:rPr lang="ru-RU" sz="2800" dirty="0" smtClean="0"/>
              <a:t>6</a:t>
            </a:r>
            <a:r>
              <a:rPr lang="en-US" sz="2800" dirty="0" smtClean="0"/>
              <a:t>. </a:t>
            </a:r>
            <a:r>
              <a:rPr lang="ru-RU" sz="2800" dirty="0" smtClean="0"/>
              <a:t>Текстовый </a:t>
            </a:r>
            <a:r>
              <a:rPr lang="ru-RU" sz="2800" dirty="0"/>
              <a:t>файл представляет собой последовательность строк, в каждой из которых – слова, разделяемые пробелами. Вычислить количество повторений каждого слова в текстовом файле. Вывести результат</a:t>
            </a:r>
            <a:r>
              <a:rPr lang="ru-RU" sz="2800" i="1" dirty="0"/>
              <a:t> </a:t>
            </a:r>
            <a:endParaRPr lang="ru-RU" sz="2800" i="1" dirty="0" smtClean="0"/>
          </a:p>
          <a:p>
            <a:pPr lvl="0"/>
            <a:endParaRPr lang="ru-RU" sz="2800" i="1" dirty="0"/>
          </a:p>
          <a:p>
            <a:pPr lvl="0"/>
            <a:r>
              <a:rPr lang="ru-RU" sz="2800" dirty="0" smtClean="0"/>
              <a:t>17. Добавить к задаче 15</a:t>
            </a:r>
          </a:p>
          <a:p>
            <a:r>
              <a:rPr lang="ru-RU" sz="2800" dirty="0" smtClean="0"/>
              <a:t>	Вычислить </a:t>
            </a:r>
            <a:r>
              <a:rPr lang="ru-RU" sz="2800" dirty="0"/>
              <a:t>средний балл по каждому </a:t>
            </a:r>
            <a:r>
              <a:rPr lang="ru-RU" sz="2800" dirty="0" smtClean="0"/>
              <a:t>предмету</a:t>
            </a:r>
            <a:endParaRPr lang="ru-RU" sz="2800" dirty="0"/>
          </a:p>
          <a:p>
            <a:pPr lvl="0"/>
            <a:endParaRPr lang="ru-RU" sz="2800" dirty="0" smtClean="0"/>
          </a:p>
          <a:p>
            <a:endParaRPr lang="ru-RU" sz="28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23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2880"/>
            <a:ext cx="12192000" cy="613654"/>
          </a:xfrm>
          <a:solidFill>
            <a:srgbClr val="FFFF00"/>
          </a:solidFill>
        </p:spPr>
        <p:txBody>
          <a:bodyPr>
            <a:normAutofit/>
          </a:bodyPr>
          <a:lstStyle/>
          <a:p>
            <a:r>
              <a:rPr lang="ru-RU" sz="3600" dirty="0" smtClean="0"/>
              <a:t>Домашнее задание</a:t>
            </a:r>
            <a:endParaRPr lang="ru-RU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0544631" y="6385812"/>
            <a:ext cx="1618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1-</a:t>
            </a:r>
            <a:r>
              <a:rPr lang="ru-RU" sz="2400" dirty="0"/>
              <a:t>8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7873" y="1032937"/>
            <a:ext cx="116162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/>
              <a:t>!!! ЧИТАТЬ</a:t>
            </a:r>
          </a:p>
          <a:p>
            <a:r>
              <a:rPr lang="ru-RU" sz="3600" b="1" dirty="0" smtClean="0"/>
              <a:t>Регулярные </a:t>
            </a:r>
            <a:r>
              <a:rPr lang="ru-RU" sz="3600" b="1" dirty="0"/>
              <a:t>выражения</a:t>
            </a:r>
            <a:endParaRPr lang="ru-RU" sz="3600" dirty="0"/>
          </a:p>
          <a:p>
            <a:r>
              <a:rPr lang="ru-RU" sz="3600" dirty="0" smtClean="0"/>
              <a:t>Синтаксис </a:t>
            </a:r>
            <a:r>
              <a:rPr lang="ru-RU" sz="3600" dirty="0"/>
              <a:t>языка описания регулярных выражений. Стандартные задачи проверки на соответствие и выделения подстроки. </a:t>
            </a:r>
            <a:endParaRPr lang="ru-RU" sz="3200" i="1" dirty="0" smtClean="0"/>
          </a:p>
        </p:txBody>
      </p:sp>
    </p:spTree>
    <p:extLst>
      <p:ext uri="{BB962C8B-B14F-4D97-AF65-F5344CB8AC3E}">
        <p14:creationId xmlns:p14="http://schemas.microsoft.com/office/powerpoint/2010/main" val="270159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4133</TotalTime>
  <Words>238</Words>
  <Application>Microsoft Office PowerPoint</Application>
  <PresentationFormat>Широкоэкранный</PresentationFormat>
  <Paragraphs>62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Литература</vt:lpstr>
      <vt:lpstr>Cay Horstmann</vt:lpstr>
      <vt:lpstr>CodeCheck, Java Exercises</vt:lpstr>
      <vt:lpstr>CodeCheck, Java Exercises</vt:lpstr>
      <vt:lpstr>CodeCheck, Java Exercises</vt:lpstr>
      <vt:lpstr>CodeCheck, Java Exercises</vt:lpstr>
      <vt:lpstr>Домашнее задание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Гленфорд Майерс</dc:title>
  <dc:creator>user</dc:creator>
  <cp:lastModifiedBy>user</cp:lastModifiedBy>
  <cp:revision>77</cp:revision>
  <dcterms:created xsi:type="dcterms:W3CDTF">2017-03-25T18:33:56Z</dcterms:created>
  <dcterms:modified xsi:type="dcterms:W3CDTF">2019-03-21T14:06:07Z</dcterms:modified>
</cp:coreProperties>
</file>

<file path=docProps/thumbnail.jpeg>
</file>